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y="6858000" cx="9144000"/>
  <p:notesSz cx="7010400" cy="9296400"/>
  <p:embeddedFontLst>
    <p:embeddedFont>
      <p:font typeface="Book Antiqua"/>
      <p:regular r:id="rId46"/>
      <p:bold r:id="rId47"/>
      <p:italic r:id="rId48"/>
      <p:boldItalic r:id="rId4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font" Target="fonts/BookAntiqua-regular.fntdata"/><Relationship Id="rId45" Type="http://schemas.openxmlformats.org/officeDocument/2006/relationships/slide" Target="slides/slide39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48" Type="http://schemas.openxmlformats.org/officeDocument/2006/relationships/font" Target="fonts/BookAntiqua-italic.fntdata"/><Relationship Id="rId47" Type="http://schemas.openxmlformats.org/officeDocument/2006/relationships/font" Target="fonts/BookAntiqua-bold.fntdata"/><Relationship Id="rId49" Type="http://schemas.openxmlformats.org/officeDocument/2006/relationships/font" Target="fonts/BookAntiqua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3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4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5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7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9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0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3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4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5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5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6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6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7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7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8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8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9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9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0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2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2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3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3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4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4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5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5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6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36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7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37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8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38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9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9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422030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4800" cap="none">
                <a:solidFill>
                  <a:srgbClr val="ABABAB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SzPts val="182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71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915" lvl="0" marL="457200" algn="l">
              <a:spcBef>
                <a:spcPts val="520"/>
              </a:spcBef>
              <a:spcAft>
                <a:spcPts val="0"/>
              </a:spcAft>
              <a:buSzPts val="1690"/>
              <a:buChar char="▣"/>
              <a:defRPr sz="2600"/>
            </a:lvl1pPr>
            <a:lvl2pPr indent="-350519" lvl="1" marL="914400" algn="l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49250" lvl="2" marL="1371600" algn="l">
              <a:spcBef>
                <a:spcPts val="400"/>
              </a:spcBef>
              <a:spcAft>
                <a:spcPts val="0"/>
              </a:spcAft>
              <a:buSzPts val="1900"/>
              <a:buChar char="🢭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915" lvl="0" marL="457200" algn="l">
              <a:spcBef>
                <a:spcPts val="520"/>
              </a:spcBef>
              <a:spcAft>
                <a:spcPts val="0"/>
              </a:spcAft>
              <a:buSzPts val="1690"/>
              <a:buChar char="▣"/>
              <a:defRPr sz="2600"/>
            </a:lvl1pPr>
            <a:lvl2pPr indent="-350519" lvl="1" marL="914400" algn="l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49250" lvl="2" marL="1371600" algn="l">
              <a:spcBef>
                <a:spcPts val="400"/>
              </a:spcBef>
              <a:spcAft>
                <a:spcPts val="0"/>
              </a:spcAft>
              <a:buSzPts val="1900"/>
              <a:buChar char="🢭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E8E8E"/>
              </a:buClr>
              <a:buSzPts val="4800"/>
              <a:buFont typeface="Lucida Sans"/>
              <a:buNone/>
              <a:defRPr b="1" sz="4800" cap="none">
                <a:solidFill>
                  <a:srgbClr val="8E8E8E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1600200" y="2507786"/>
            <a:ext cx="70866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5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▣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indent="-337185" lvl="2" marL="1371600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▣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indent="-337185" lvl="2" marL="1371600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 rot="5400000">
            <a:off x="2217737" y="-160338"/>
            <a:ext cx="47085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▣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indent="-337185" lvl="2" marL="1371600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1828800" y="609600"/>
            <a:ext cx="5486400" cy="52228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ABABAB"/>
              </a:buClr>
              <a:buSzPts val="2000"/>
              <a:buFont typeface="Lucida Sans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/>
          <p:nvPr>
            <p:ph idx="2" type="pic"/>
          </p:nvPr>
        </p:nvSpPr>
        <p:spPr>
          <a:xfrm>
            <a:off x="1828800" y="1831975"/>
            <a:ext cx="5486400" cy="3962400"/>
          </a:xfrm>
          <a:prstGeom prst="rect">
            <a:avLst/>
          </a:prstGeom>
          <a:solidFill>
            <a:schemeClr val="dk2"/>
          </a:solidFill>
          <a:ln cap="sq" cmpd="sng" w="444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90500" dir="2700000" dist="228600" sy="90000">
              <a:srgbClr val="000000">
                <a:alpha val="2470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F9F9F9"/>
              </a:buClr>
              <a:buSzPts val="2080"/>
              <a:buFont typeface="Noto Sans Symbols"/>
              <a:buNone/>
              <a:defRPr sz="3200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b="0" i="0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  <a:defRPr b="0" i="0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🢝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1828800" y="1166787"/>
            <a:ext cx="5486400" cy="530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89560" lvl="1" marL="914400" algn="l">
              <a:spcBef>
                <a:spcPts val="240"/>
              </a:spcBef>
              <a:spcAft>
                <a:spcPts val="0"/>
              </a:spcAft>
              <a:buSzPts val="960"/>
              <a:buChar char="◼"/>
              <a:defRPr sz="1200"/>
            </a:lvl2pPr>
            <a:lvl3pPr indent="-288925" lvl="2" marL="1371600" algn="l">
              <a:spcBef>
                <a:spcPts val="200"/>
              </a:spcBef>
              <a:spcAft>
                <a:spcPts val="0"/>
              </a:spcAft>
              <a:buSzPts val="950"/>
              <a:buChar char="🢭"/>
              <a:defRPr sz="1000"/>
            </a:lvl3pPr>
            <a:lvl4pPr indent="-285750" lvl="3" marL="1828800" algn="l">
              <a:spcBef>
                <a:spcPts val="180"/>
              </a:spcBef>
              <a:spcAft>
                <a:spcPts val="0"/>
              </a:spcAft>
              <a:buSzPts val="900"/>
              <a:buChar char="🢝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Char char="■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ABABAB"/>
              </a:buClr>
              <a:buSzPts val="2200"/>
              <a:buFont typeface="Lucida Sans"/>
              <a:buNone/>
              <a:defRPr b="0" sz="2200">
                <a:solidFill>
                  <a:srgbClr val="ABABAB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457200" y="1524000"/>
            <a:ext cx="3008313" cy="4602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9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915" lvl="0" marL="457200" algn="l">
              <a:spcBef>
                <a:spcPts val="520"/>
              </a:spcBef>
              <a:spcAft>
                <a:spcPts val="0"/>
              </a:spcAft>
              <a:buSzPts val="1690"/>
              <a:buChar char="▣"/>
              <a:defRPr sz="2600"/>
            </a:lvl1pPr>
            <a:lvl2pPr indent="-350519" lvl="1" marL="914400" algn="l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61314" lvl="2" marL="1371600" algn="l">
              <a:spcBef>
                <a:spcPts val="440"/>
              </a:spcBef>
              <a:spcAft>
                <a:spcPts val="0"/>
              </a:spcAft>
              <a:buSzPts val="2090"/>
              <a:buChar char="🢭"/>
              <a:defRPr sz="22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🢝"/>
              <a:defRPr sz="20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457200" y="1535112"/>
            <a:ext cx="4040188" cy="7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0" sz="2400" cap="none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71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645025" y="1535112"/>
            <a:ext cx="4041775" cy="7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0" sz="2400" cap="none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71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457200" y="2362200"/>
            <a:ext cx="4040188" cy="3763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▣"/>
              <a:defRPr sz="2400"/>
            </a:lvl1pPr>
            <a:lvl2pPr indent="-330200" lvl="1" marL="914400" algn="l">
              <a:spcBef>
                <a:spcPts val="400"/>
              </a:spcBef>
              <a:spcAft>
                <a:spcPts val="0"/>
              </a:spcAft>
              <a:buSzPts val="1600"/>
              <a:buChar char="◼"/>
              <a:defRPr sz="2000"/>
            </a:lvl2pPr>
            <a:lvl3pPr indent="-337185" lvl="2" marL="1371600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■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4" type="body"/>
          </p:nvPr>
        </p:nvSpPr>
        <p:spPr>
          <a:xfrm>
            <a:off x="4645025" y="2362200"/>
            <a:ext cx="4041775" cy="3763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▣"/>
              <a:defRPr sz="2400"/>
            </a:lvl1pPr>
            <a:lvl2pPr indent="-330200" lvl="1" marL="914400" algn="l">
              <a:spcBef>
                <a:spcPts val="400"/>
              </a:spcBef>
              <a:spcAft>
                <a:spcPts val="0"/>
              </a:spcAft>
              <a:buSzPts val="1600"/>
              <a:buChar char="◼"/>
              <a:defRPr sz="2000"/>
            </a:lvl2pPr>
            <a:lvl3pPr indent="-337185" lvl="2" marL="1371600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■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CBCB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rgbClr val="ABABAB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  <a:defRPr b="0" i="0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350519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b="0" i="0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-361314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  <a:defRPr b="0" i="0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🢝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rgbClr val="ABABAB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100" u="none" cap="none" strike="noStrik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  <a:defRPr b="0" i="0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-350519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b="0" i="0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-361314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  <a:defRPr b="0" i="0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🢝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Book Antiqua"/>
              <a:buNone/>
              <a:defRPr b="0" i="0" sz="1200" u="none" cap="none" strike="noStrike">
                <a:solidFill>
                  <a:srgbClr val="BCBCBC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6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.jp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jp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4.jp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hyperlink" Target="http://www.pacnj.org/" TargetMode="External"/><Relationship Id="rId4" Type="http://schemas.openxmlformats.org/officeDocument/2006/relationships/hyperlink" Target="http://www.schoolasthmaallergy.com/" TargetMode="External"/><Relationship Id="rId5" Type="http://schemas.openxmlformats.org/officeDocument/2006/relationships/hyperlink" Target="http://www.epilepsyfoundation.org/" TargetMode="External"/><Relationship Id="rId6" Type="http://schemas.openxmlformats.org/officeDocument/2006/relationships/hyperlink" Target="http://www.padrefoundation.org/" TargetMode="External"/><Relationship Id="rId7" Type="http://schemas.openxmlformats.org/officeDocument/2006/relationships/hyperlink" Target="http://www.foodallergy.org/" TargetMode="Externa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hyperlink" Target="http://www.osha.gov/" TargetMode="External"/><Relationship Id="rId4" Type="http://schemas.openxmlformats.org/officeDocument/2006/relationships/hyperlink" Target="http://www.cdc.gov/ncidod/dhqp/bp.html" TargetMode="External"/><Relationship Id="rId5" Type="http://schemas.openxmlformats.org/officeDocument/2006/relationships/hyperlink" Target="http://www.onlineaha.org/" TargetMode="External"/><Relationship Id="rId6" Type="http://schemas.openxmlformats.org/officeDocument/2006/relationships/hyperlink" Target="http://www.kidshealth.org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idx="4294967295" type="ctrTitle"/>
          </p:nvPr>
        </p:nvSpPr>
        <p:spPr>
          <a:xfrm>
            <a:off x="152400" y="76201"/>
            <a:ext cx="8839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800"/>
              <a:buFont typeface="Lucida Sans"/>
              <a:buNone/>
            </a:pPr>
            <a:r>
              <a:rPr b="1" i="0" lang="en-US" sz="4800" u="sng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ANNUAL EMPLOYEE TRAINING</a:t>
            </a:r>
            <a:br>
              <a:rPr b="1" i="0" lang="en-US" sz="4800" u="sng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endParaRPr b="1" i="0" sz="4000" u="sng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91" name="Google Shape;91;p14"/>
          <p:cNvSpPr txBox="1"/>
          <p:nvPr>
            <p:ph idx="1" type="subTitle"/>
          </p:nvPr>
        </p:nvSpPr>
        <p:spPr>
          <a:xfrm>
            <a:off x="381000" y="5334000"/>
            <a:ext cx="7391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0"/>
              <a:buNone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HASBROUCK HEIGHTS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HEALTH  SERVICES DEPARTMENT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Make a PACT:  ACT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blood materials enter your eye, nose or mouth or an opening in your skin, you must act quickly to lessen the chance that you will become sick</a:t>
            </a:r>
            <a:endParaRPr/>
          </a:p>
          <a:p>
            <a:pPr indent="-411162" lvl="0" marL="547687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Follow these steps if you are exposed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you are wearing gloves, take them off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Immediately wash your hands, and any skin that came into contact with blood, very well with soap and large amounts of water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it splashed in your eyes, nose or inside of your mouth, rinse these areas with lots of water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Tell your supervisor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Disposing of Sharps </a:t>
            </a:r>
            <a:r>
              <a:rPr b="1" i="0" lang="en-US" sz="4100" u="none" cap="none" strike="noStrike">
                <a:solidFill>
                  <a:srgbClr val="ABABAB"/>
                </a:solidFill>
                <a:latin typeface="Lucida Sans"/>
                <a:ea typeface="Lucida Sans"/>
                <a:cs typeface="Lucida Sans"/>
                <a:sym typeface="Lucida Sans"/>
              </a:rPr>
              <a:t>	</a:t>
            </a:r>
            <a:endParaRPr b="1" i="0" sz="4100" u="none" cap="none" strike="noStrike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51" name="Google Shape;151;p24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Sharps are needles or other sharp items that may have come in contact with blood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These might include devices that people with diabetes may use to give themselves medicine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is best to dispose of sharps in a sharps disposal container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Do not try to recap an exposed needle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Make a PACT:		CLEAN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57" name="Google Shape;157;p25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is critical that you quickly and completely clean up any blood or blood-containing materials to limit the chance of your coworkers being exposed to BBP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Spills can often be cleaned simply with a disinfectant cleaner</a:t>
            </a:r>
            <a:endParaRPr/>
          </a:p>
          <a:p>
            <a:pPr indent="-295592" lvl="0" marL="547688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CLEAN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63" name="Google Shape;163;p26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When cleaning up a spill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You must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Put on appropriate personal protective equipment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Use absorbent materials such as paper towels to wipe up large amounts of blood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Use a surface disinfectant cleaner to clean any contaminated work surface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Dispose of cleaning materials and any personal protective equipment in the appropriate waste containers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Make a PACT:		TELL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69" name="Google Shape;169;p27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is very important that you report any exposure to blood or blood-containing materials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These reports help you get treatment and help your employer identify and reduce causes of exposure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Your employer may need to complete Occupational Safety and Health Administration (OSHA) Form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OSHA REGULATIONS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75" name="Google Shape;175;p28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Occupational Exposure to Bloodborne Pathogens Standard is published by OSHA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This standard defines the rules employers must follow to protect employees who may have a reasonable chance of being exposed to blood or materials in their jobs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Purpose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81" name="Google Shape;181;p29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To comply with DOE health services policy and procedural requirement 6A:16-2.1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To assist staff in the recognizing of medical emergencies as it relates to asthma, diabetes, seizure disorders and anaphylaxis.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To obtain rapid medical response to the student who has a medical emergency.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To remind staff to refer to the general first aid guidelines provided each year by the school nurse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ASTHMA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87" name="Google Shape;187;p30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is a long term (chronic) lung disease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is triggered by indoor and outdoor allergens and irritants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can’t be cured ONLY controlled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Warning Signs of an Asthma Episode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Cough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Shortness of breath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Mild wheeze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Tightness of the chest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ASTHMA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93" name="Google Shape;193;p31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Never send a student to the nurse’s office alone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Emergency Care Plan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Know your students – see the nurse to review your class list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EPILEPSY/SEIZURES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99" name="Google Shape;199;p32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Epilepsy is a chronic neurological disorder characterized by a tendency to have recurrent seizures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Epilepsy is also known as a “seizure disorder”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There are different types of seizures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Seizure symptoms depend on where in the brain the excessive electrical activity occurs and how much of the brain is affected during the seizure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Seizures are temporary and episodic</a:t>
            </a:r>
            <a:endParaRPr/>
          </a:p>
          <a:p>
            <a:pPr indent="-295592" lvl="0" marL="547688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Topics 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  <a:t>Bloodborne Pathogens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  <a:t>Asthma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  <a:t>Epilepsy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  <a:t>Diabetes 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  <a:t>Life-Threating Allergic Reactions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  <a:t>Epi-Pen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  <a:t>Head lice</a:t>
            </a:r>
            <a:br>
              <a:rPr b="0" i="0" lang="en-US" sz="2800" u="none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</a:b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SEIZURE TYPES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05" name="Google Shape;205;p33"/>
          <p:cNvSpPr txBox="1"/>
          <p:nvPr>
            <p:ph idx="1" type="body"/>
          </p:nvPr>
        </p:nvSpPr>
        <p:spPr>
          <a:xfrm>
            <a:off x="457200" y="1219200"/>
            <a:ext cx="82296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None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</a:t>
            </a:r>
            <a:r>
              <a:rPr b="1" i="0" lang="en-US" sz="26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Generalized Seizures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Involve the whole brain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Common types include absence and tonic-clonic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Symptoms may include convulsions, staring, muscle spasms and falls                                    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None/>
            </a:pPr>
            <a:r>
              <a:rPr b="1" i="0" lang="en-US" sz="2200" u="sng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Partial Seizures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Involve only part of the brain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Common types include simple partial and complex partial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Symptoms relate to the part of the brain effected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None/>
            </a:pPr>
            <a:r>
              <a:rPr b="1" i="0" lang="en-US" sz="2200" u="sng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Auras: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-   Some students will have a definite sign that a seizure is about to   happen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🗉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An odd taste or smell, a feeling of fear, a visual or auditory experience or a tingling sensation</a:t>
            </a:r>
            <a:endParaRPr/>
          </a:p>
          <a:p>
            <a:pPr indent="-282574" lvl="1" marL="868362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🗉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An aura may allow the student to prepare for the oncoming seizure and warn others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First Aid for Seizures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11" name="Google Shape;211;p34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Stay calm and track the time / send for help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Check for epilepsy or seizure medical alert ID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Protect the student from possible hazard (chairs, desks, tables, sharp objects)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Turn the student on their side (to prevent blockage of the airway from tongue, salvia or vomit)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Cushion their head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After the seizure, remain with the student until awareness of surroundings if fully regained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Provide emotional support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Document seizure activity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DO NOT place anything in their mouth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DO NOT hold them down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Char char="▣"/>
            </a:pPr>
            <a:r>
              <a:rPr b="0" i="0" lang="en-US" sz="22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DO NOT attempt to give oral medications, food or drinks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DIABETES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17" name="Google Shape;217;p35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None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TYPE 1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Is usually diagnosed in children and young adults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body does not produce insulin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b="0" i="0" lang="en-US" sz="3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Type 2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🗉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Most common form of diabetes and either the body does not produce enough insulin or the cells ignore the insulin</a:t>
            </a:r>
            <a:endParaRPr b="0" i="0" sz="2200" u="none" cap="none" strike="noStrik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17081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🗉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student who does not produce insulin needs to give themselves an insulin injection:  either by a needle/syringe, prefilled insulin pen dose, or entering a dose given through an insulin pump (looks like a pager, so don’t take it away! They are not text messaging!)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ct val="1000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Hypoglycemia:  </a:t>
            </a:r>
            <a:b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Possible Signs &amp; Symptoms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23" name="Google Shape;223;p36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None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</a:t>
            </a:r>
            <a:r>
              <a:rPr b="1" i="0" lang="en-US" sz="26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Mild Symptoms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Hunger			Sleepiness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Shakiness			Change in Behavior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Weakness			Sweating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Paleness			Anxiety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Blurry Vision			Dilated Pupils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Increased heart rate / palpitations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rPr b="1" i="0" lang="en-US" sz="3000" u="sng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MODERATE TO SERVE SYMPTOMS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Yawning, Confusion, Irritability, Frustration, Restlessness, Extreme tiredness, fatigue, Dazed Appearance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Inability to swallow, Sudden Crying, Unconsciousness, Coma, Seizures</a:t>
            </a:r>
            <a:endParaRPr/>
          </a:p>
          <a:p>
            <a:pPr indent="-320358" lvl="0" marL="547688" marR="0" rtl="0" algn="l">
              <a:spcBef>
                <a:spcPts val="440"/>
              </a:spcBef>
              <a:spcAft>
                <a:spcPts val="0"/>
              </a:spcAft>
              <a:buClr>
                <a:srgbClr val="F9F9F9"/>
              </a:buClr>
              <a:buSzPts val="143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100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29" name="Google Shape;229;p37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5592" lvl="0" marL="547688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sz="28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pic>
        <p:nvPicPr>
          <p:cNvPr descr="C:\Users\kanek\Documents\Diabetes\hypoglycemia_bugs.jpg" id="230" name="Google Shape;230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1143000"/>
            <a:ext cx="5962650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8"/>
          <p:cNvSpPr txBox="1"/>
          <p:nvPr>
            <p:ph idx="4294967295" type="title"/>
          </p:nvPr>
        </p:nvSpPr>
        <p:spPr>
          <a:xfrm>
            <a:off x="762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3600"/>
              <a:buFont typeface="Lucida Sans"/>
              <a:buNone/>
            </a:pPr>
            <a:r>
              <a:rPr b="1" i="0" lang="en-US" sz="36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What to do if your student shows symptoms of hypoglycemia </a:t>
            </a:r>
            <a:br>
              <a:rPr b="1" i="0" lang="en-US" sz="36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b="1" i="0" lang="en-US" sz="36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(low blood sugar)</a:t>
            </a:r>
            <a:endParaRPr b="1" i="0" sz="36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36" name="Google Shape;236;p38"/>
          <p:cNvSpPr txBox="1"/>
          <p:nvPr>
            <p:ph idx="1" type="body"/>
          </p:nvPr>
        </p:nvSpPr>
        <p:spPr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Notify the nurse / never send a student alone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symptoms of low blood sugar and conscious and able to swallow give: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Glucose tablets 3 to 4 OR Glucose gel</a:t>
            </a:r>
            <a:endParaRPr/>
          </a:p>
          <a:p>
            <a:pPr indent="-12192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🗉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not available give:</a:t>
            </a:r>
            <a:endParaRPr/>
          </a:p>
          <a:p>
            <a:pPr indent="-228600" lvl="2" marL="1133475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660"/>
              <a:buFont typeface="Noto Sans Symbols"/>
              <a:buChar char="📫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Cake icing 4-5 tsp.</a:t>
            </a:r>
            <a:endParaRPr/>
          </a:p>
          <a:p>
            <a:pPr indent="-228600" lvl="2" marL="1133475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660"/>
              <a:buFont typeface="Noto Sans Symbols"/>
              <a:buChar char="📫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Orange or Apple Juice: ¾-1 cup</a:t>
            </a:r>
            <a:endParaRPr/>
          </a:p>
          <a:p>
            <a:pPr indent="-228600" lvl="2" marL="1133475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660"/>
              <a:buFont typeface="Noto Sans Symbols"/>
              <a:buChar char="📫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Table Sugar: 4-5 tsp.</a:t>
            </a:r>
            <a:endParaRPr/>
          </a:p>
          <a:p>
            <a:pPr indent="-228600" lvl="2" marL="1133475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660"/>
              <a:buFont typeface="Noto Sans Symbols"/>
              <a:buChar char="📫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Regular Soda: 5-6 OZ or Milk: 8-10 oz.</a:t>
            </a:r>
            <a:endParaRPr/>
          </a:p>
          <a:p>
            <a:pPr indent="-228600" lvl="2" marL="1133475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660"/>
              <a:buFont typeface="Noto Sans Symbols"/>
              <a:buChar char="📫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Life Savers: 5-7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9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GLUCAGON</a:t>
            </a:r>
            <a:r>
              <a:rPr b="1" i="0" lang="en-US" sz="4100" u="none" cap="none" strike="noStrike">
                <a:solidFill>
                  <a:srgbClr val="ABABAB"/>
                </a:solidFill>
                <a:latin typeface="Lucida Sans"/>
                <a:ea typeface="Lucida Sans"/>
                <a:cs typeface="Lucida Sans"/>
                <a:sym typeface="Lucida Sans"/>
              </a:rPr>
              <a:t>	</a:t>
            </a:r>
            <a:endParaRPr b="1" i="0" sz="4100" u="none" cap="none" strike="noStrike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42" name="Google Shape;242;p39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Glucagon is a medication administered to people with diabetes when their blood sugar level drops dangerously low and the person is exhibiting symptoms that may lead to brain injury and death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In an emergency, glucagon may be administered by non-medical staff (Delegate) when the nurse is not available (just like the epi-pen)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Training is needed for the delegate to administer glucagon in an emergency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Parents must provide written consent for the emergency administration of glucagon</a:t>
            </a:r>
            <a:endParaRPr/>
          </a:p>
          <a:p>
            <a:pPr indent="-303847" lvl="0" marL="547688" marR="0" rtl="0" algn="l"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0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GLUCAGON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pic>
        <p:nvPicPr>
          <p:cNvPr descr="glucagonkitredopen" id="248" name="Google Shape;248;p4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2209800"/>
            <a:ext cx="7010400" cy="335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1"/>
          <p:cNvSpPr txBox="1"/>
          <p:nvPr>
            <p:ph idx="4294967295" type="title"/>
          </p:nvPr>
        </p:nvSpPr>
        <p:spPr>
          <a:xfrm>
            <a:off x="76200" y="152400"/>
            <a:ext cx="8991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ct val="1000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Life-Threatening Allergic Reactions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54" name="Google Shape;254;p41"/>
          <p:cNvSpPr txBox="1"/>
          <p:nvPr>
            <p:ph idx="1" type="body"/>
          </p:nvPr>
        </p:nvSpPr>
        <p:spPr>
          <a:xfrm>
            <a:off x="76200" y="1219200"/>
            <a:ext cx="89154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 person can have a severe allergic reaction resulting in death!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Common allergens include, but limited to, bees/wasps, foods like peanuts, soy, tree nuts, milk, and items that contain latex. 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None/>
            </a:pPr>
            <a:r>
              <a:rPr b="1" i="0" lang="en-US" sz="2600" u="sng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SIGNS OF AN ALLERGIC REACTION INCLUDE</a:t>
            </a: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: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rPr b="0" i="0" lang="en-US" sz="19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MOUTH/FACE		Itching, swelling of lips, tongue, or mouth.  				Swelling of face, area  around eyes.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rPr b="0" i="0" lang="en-US" sz="19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THROAT		Itching and/or a sense of tightness in the throat, 				hoarseness, hacking cough.  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rPr b="0" i="0" lang="en-US" sz="19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SKIN			Hives, itchy rash, and/or swelling about the face or 			extremities, cold/clammy skin.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rPr b="0" i="0" lang="en-US" sz="19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GUT			Nausea, abdominal cramps, vomiting, and/or diarrhea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rPr b="0" i="0" lang="en-US" sz="19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LUNG			Shortness of breath, repetitive coughing, and/or 				wheezing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rPr b="0" i="0" lang="en-US" sz="19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HEART			Thread like or weak pulse, passing out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t/>
            </a:r>
            <a:endParaRPr b="0" i="0" sz="19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411162" lvl="0" marL="547687" marR="0" rtl="0" algn="ctr">
              <a:lnSpc>
                <a:spcPct val="80000"/>
              </a:lnSpc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rPr b="1" i="0" lang="en-US" sz="19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SEVERITY OF SYMPTOMS CAN QUICKLY CHANGE!</a:t>
            </a:r>
            <a:endParaRPr/>
          </a:p>
          <a:p>
            <a:pPr indent="-332740" lvl="0" marL="547688" marR="0" rtl="0" algn="l">
              <a:spcBef>
                <a:spcPts val="380"/>
              </a:spcBef>
              <a:spcAft>
                <a:spcPts val="0"/>
              </a:spcAft>
              <a:buClr>
                <a:srgbClr val="F9F9F9"/>
              </a:buClr>
              <a:buSzPts val="1235"/>
              <a:buFont typeface="Noto Sans Symbols"/>
              <a:buNone/>
            </a:pPr>
            <a:r>
              <a:t/>
            </a:r>
            <a:endParaRPr b="1" i="0" sz="19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2"/>
          <p:cNvSpPr txBox="1"/>
          <p:nvPr>
            <p:ph idx="4294967295" type="title"/>
          </p:nvPr>
        </p:nvSpPr>
        <p:spPr>
          <a:xfrm>
            <a:off x="1524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3200"/>
              <a:buFont typeface="Lucida Sans"/>
              <a:buNone/>
            </a:pPr>
            <a:r>
              <a:rPr b="1" i="0" lang="en-US" sz="32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Treatment for life threatening allergy….</a:t>
            </a:r>
            <a:br>
              <a:rPr b="1" i="0" lang="en-US" sz="32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</a:br>
            <a:r>
              <a:rPr b="1" i="0" lang="en-US" sz="32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ANAPHYLAXSIS</a:t>
            </a:r>
            <a:endParaRPr b="1" i="0" sz="32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60" name="Google Shape;260;p42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Do not hesitate to have the student administer their own epinephrine and call 911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you are trained / Epi-Pen Delegate you can administer the epinephrine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We need volunteer delegates for field trips, after-school programs, etc.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Need to be trained by the school nurse 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( CPR certified)</a:t>
            </a:r>
            <a:endParaRPr/>
          </a:p>
          <a:p>
            <a:pPr indent="-295592" lvl="0" marL="547688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ct val="1000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What Are Bloodborne Pathogens?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are germs in the blood that can make people sick.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Hepatitis B, Hepatitis C and HIV are examples of bloodborne pathogens (BBP).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These viruses can cause sickness.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</a:t>
            </a:r>
            <a:endParaRPr/>
          </a:p>
          <a:p>
            <a:pPr indent="-228600" lvl="2" marL="1133475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Often cause no short-term symptoms</a:t>
            </a:r>
            <a:endParaRPr/>
          </a:p>
          <a:p>
            <a:pPr indent="-228600" lvl="2" marL="1133475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Can be passed on to others</a:t>
            </a:r>
            <a:endParaRPr/>
          </a:p>
          <a:p>
            <a:pPr indent="-228600" lvl="2" marL="1133475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Can lead to death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3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HEAD LICE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66" name="Google Shape;266;p43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Head lice / Louse is a parasite, which means it feeds off of other living thing.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Lice (the word for more than one louse) are about the size of a sesame seed,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▣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come is different colors;                                    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None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silver, yellow, brown, tan, black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🗉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need to suck a tiny bit of blood to survive</a:t>
            </a:r>
            <a:endParaRPr/>
          </a:p>
          <a:p>
            <a:pPr indent="0" lvl="1" marL="5842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Only live on humans – NO dogs or cats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🗉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sometimes live on people’s heads and lay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None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eggs in the hair, back of neck/behind the ears are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None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     the favorite spots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🗉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do not like light or oily/greasy hair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Char char="🗉"/>
            </a:pPr>
            <a:r>
              <a:rPr b="0" i="0" lang="en-US" sz="24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do NOT carry any diseases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4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HEAD LICE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72" name="Google Shape;272;p44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 louse lays tiny, oval eggs called nits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are yellow, tan or brown before they hatch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Lice can survive up to 30days on a person’s head and can lay 7-10 eggs a day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After the lice hatches, nits appear clear or white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look like dandruff flakes but they can’t be shaken off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nits/eggs are a “perfect tear drop shape” and stick to the hair like glue</a:t>
            </a:r>
            <a:endParaRPr/>
          </a:p>
          <a:p>
            <a:pPr indent="-411162" lvl="0" marL="547687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lice mature within 1-2 weeks and begin feeding and attaching their tiny claws to the hair shaft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5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HEAD LICE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78" name="Google Shape;278;p45"/>
          <p:cNvSpPr txBox="1"/>
          <p:nvPr>
            <p:ph idx="1" type="body"/>
          </p:nvPr>
        </p:nvSpPr>
        <p:spPr>
          <a:xfrm>
            <a:off x="228600" y="1600200"/>
            <a:ext cx="87630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Lice can not jump or fly – only craw since they do not have wings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Lice can live off the human head for up to 2 DAYS 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They spread when people’s heads touch or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When they share helmets, hats, clothing, combs, brushes, headbands, barrettes, hair scrunchies, sheets, blankets, pillows, sleeping bags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Vacation, hotels, airplanes, movie theaters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Clothes shopping – trying on hats or clothes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6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Nits v Dandruff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84" name="Google Shape;284;p46"/>
          <p:cNvSpPr txBox="1"/>
          <p:nvPr>
            <p:ph idx="1" type="body"/>
          </p:nvPr>
        </p:nvSpPr>
        <p:spPr>
          <a:xfrm>
            <a:off x="152400" y="1600200"/>
            <a:ext cx="85344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3652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you think you see a nit/egg</a:t>
            </a:r>
            <a:endParaRPr/>
          </a:p>
          <a:p>
            <a:pPr indent="0" lvl="0" marL="136525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	Egg Nit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will NOT move; it’s stuck on the hair like glue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Run your finger over 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will not come off if you try to blow it off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You need to pull it off the hair shaft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will be that perfect teardrop shape 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82574" lvl="1" marL="868362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Dandruff, hair cast will come off the hair very easy</a:t>
            </a:r>
            <a:endParaRPr/>
          </a:p>
          <a:p>
            <a:pPr indent="-228600" lvl="2" marL="1133475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You can blow it off the hair shaft</a:t>
            </a:r>
            <a:endParaRPr/>
          </a:p>
          <a:p>
            <a:pPr indent="-228600" lvl="2" marL="1133475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It is not perfect in shape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100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90" name="Google Shape;290;p47"/>
          <p:cNvSpPr txBox="1"/>
          <p:nvPr>
            <p:ph idx="1" type="body"/>
          </p:nvPr>
        </p:nvSpPr>
        <p:spPr>
          <a:xfrm>
            <a:off x="152400" y="685800"/>
            <a:ext cx="8839200" cy="5622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Not only treat the head – you must treat the whole environment</a:t>
            </a:r>
            <a:endParaRPr/>
          </a:p>
          <a:p>
            <a:pPr indent="-411162" lvl="0" marL="547687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Head lice can live for only 1-2 days off a person’s head</a:t>
            </a:r>
            <a:endParaRPr/>
          </a:p>
          <a:p>
            <a:pPr indent="-411162" lvl="0" marL="547687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You must wash all your bedding, clothes, hats, hair scrunchies, stuffed animals</a:t>
            </a:r>
            <a:endParaRPr/>
          </a:p>
          <a:p>
            <a:pPr indent="-411162" lvl="0" marL="547687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Vacuuming the carpets, upholstery, and cars will take care of any lice that feel off before treatment (last up too 2 Days)</a:t>
            </a:r>
            <a:endParaRPr/>
          </a:p>
          <a:p>
            <a:pPr indent="-411162" lvl="0" marL="547687" marR="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F9F9F9"/>
              </a:buClr>
              <a:buSzPts val="1690"/>
              <a:buFont typeface="Noto Sans Symbols"/>
              <a:buChar char="▣"/>
            </a:pPr>
            <a:r>
              <a:rPr b="0" i="0" lang="en-US" sz="26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Any thing that you can’t wash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◼"/>
            </a:pPr>
            <a:r>
              <a:rPr b="0" i="0" lang="en-US" sz="22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Put in an airtight bag for 10days – in the garage</a:t>
            </a:r>
            <a:endParaRPr/>
          </a:p>
          <a:p>
            <a:pPr indent="-282574" lvl="1" marL="868362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282574" lvl="1" marL="868362" marR="0" rtl="0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Noto Sans Symbols"/>
              <a:buNone/>
            </a:pPr>
            <a:r>
              <a:rPr b="1" i="0" lang="en-US" sz="6000" u="sng" cap="none" strike="noStrike">
                <a:solidFill>
                  <a:srgbClr val="FEDE61"/>
                </a:solidFill>
                <a:latin typeface="Book Antiqua"/>
                <a:ea typeface="Book Antiqua"/>
                <a:cs typeface="Book Antiqua"/>
                <a:sym typeface="Book Antiqua"/>
              </a:rPr>
              <a:t>DO NOT SHARE</a:t>
            </a:r>
            <a:endParaRPr b="1" i="0" sz="6000" u="sng" cap="none" strike="noStrike">
              <a:solidFill>
                <a:srgbClr val="FEDE6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163512" lvl="0" marL="547688" marR="0" rtl="0" algn="l">
              <a:spcBef>
                <a:spcPts val="1200"/>
              </a:spcBef>
              <a:spcAft>
                <a:spcPts val="0"/>
              </a:spcAft>
              <a:buClr>
                <a:srgbClr val="F9F9F9"/>
              </a:buClr>
              <a:buSzPts val="3900"/>
              <a:buFont typeface="Noto Sans Symbols"/>
              <a:buNone/>
            </a:pPr>
            <a:r>
              <a:t/>
            </a:r>
            <a:endParaRPr b="1" i="0" sz="6000" u="sng" cap="none" strike="noStrike">
              <a:solidFill>
                <a:srgbClr val="FEDE6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100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96" name="Google Shape;296;p48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5592" lvl="0" marL="547688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sz="28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pic>
        <p:nvPicPr>
          <p:cNvPr descr="C:\Users\kanek\Documents\Head Lice\PICTURES HEAD LICE_files\head lice picture - harvard_files\lice.jpg" id="297" name="Google Shape;297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152400"/>
            <a:ext cx="6705600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100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303" name="Google Shape;303;p49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5592" lvl="0" marL="547688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sz="28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pic>
        <p:nvPicPr>
          <p:cNvPr descr="C:\Users\kanek\Documents\Head Lice\PICTURES HEAD LICE_files\Photo Gallery_files\pic1112.jpg" id="304" name="Google Shape;304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371600"/>
            <a:ext cx="8229600" cy="373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100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310" name="Google Shape;310;p50"/>
          <p:cNvSpPr txBox="1"/>
          <p:nvPr>
            <p:ph idx="1" type="body"/>
          </p:nvPr>
        </p:nvSpPr>
        <p:spPr>
          <a:xfrm>
            <a:off x="457200" y="609600"/>
            <a:ext cx="8229600" cy="5699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5592" lvl="0" marL="547688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sz="2800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pic>
        <p:nvPicPr>
          <p:cNvPr descr="C:\Users\kanek\Documents\Head Lice\PICTURES HEAD LICE_files\lice_penny_cdc.jpg" id="311" name="Google Shape;311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28800" y="1219200"/>
            <a:ext cx="4953000" cy="411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1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ct val="1000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Where to get more information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317" name="Google Shape;317;p51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Pediatric/Adult Asthma Coalition of New Jersey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3"/>
              </a:rPr>
              <a:t>http://www.pacnj.org</a:t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t/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School Asthma Allergy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4"/>
              </a:rPr>
              <a:t>http://www.schoolasthmaallergy.com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t/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Epilepsy Foundation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5"/>
              </a:rPr>
              <a:t>http://www.epilepsyfoundation.org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t/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PADRE Foundation (teens with diabetes)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6"/>
              </a:rPr>
              <a:t>http://www.padrefoundation.org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t/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Food Allergy and Anaphylaxis Network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7"/>
              </a:rPr>
              <a:t>http://www.foodallergy.org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t/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American Diabetes Association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t/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rPr b="0" i="0" lang="en-US" sz="17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State of New Jersey, Department of Education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t/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40"/>
              </a:spcBef>
              <a:spcAft>
                <a:spcPts val="0"/>
              </a:spcAft>
              <a:buClr>
                <a:srgbClr val="F9F9F9"/>
              </a:buClr>
              <a:buSzPts val="1105"/>
              <a:buFont typeface="Noto Sans Symbols"/>
              <a:buNone/>
            </a:pPr>
            <a:r>
              <a:t/>
            </a:r>
            <a:endParaRPr b="0" i="0" sz="17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F9F9F9"/>
              </a:buClr>
              <a:buSzPts val="910"/>
              <a:buFont typeface="Noto Sans Symbols"/>
              <a:buNone/>
            </a:pPr>
            <a:r>
              <a:t/>
            </a:r>
            <a:endParaRPr b="0" i="0" sz="14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53378" lvl="0" marL="547688" marR="0" rtl="0" algn="l">
              <a:spcBef>
                <a:spcPts val="280"/>
              </a:spcBef>
              <a:spcAft>
                <a:spcPts val="0"/>
              </a:spcAft>
              <a:buClr>
                <a:srgbClr val="F9F9F9"/>
              </a:buClr>
              <a:buSzPts val="910"/>
              <a:buFont typeface="Noto Sans Symbols"/>
              <a:buNone/>
            </a:pPr>
            <a:r>
              <a:t/>
            </a:r>
            <a:endParaRPr b="0" i="0" sz="14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2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RESOURCES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323" name="Google Shape;323;p52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3"/>
              </a:rPr>
              <a:t>www.osha.gov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4"/>
              </a:rPr>
              <a:t>www.cdc.gov/ncidod/dhqp/bp.html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5"/>
              </a:rPr>
              <a:t>www.onlineaha.org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sng">
                <a:solidFill>
                  <a:schemeClr val="hlink"/>
                </a:solidFill>
                <a:latin typeface="Book Antiqua"/>
                <a:ea typeface="Book Antiqua"/>
                <a:cs typeface="Book Antiqua"/>
                <a:sym typeface="Book Antiqua"/>
                <a:hlinkClick r:id="rId6"/>
              </a:rPr>
              <a:t>www.kidshealth.org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American Heart Association</a:t>
            </a:r>
            <a:endParaRPr/>
          </a:p>
          <a:p>
            <a:pPr indent="-295592" lvl="0" marL="547688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ct val="1000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How Do Bloodborne Pathogens Enter The Body ?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At work the main ways that BBP’s can enter your body and make you sick include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Stick with a needle or sharp item that has infected blood on it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Infected blood or blood-containing material enters your eye, nose, or mouth or an opening in your skin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312103" lvl="0" marL="547688" marR="0" rtl="0" algn="l">
              <a:spcBef>
                <a:spcPts val="480"/>
              </a:spcBef>
              <a:spcAft>
                <a:spcPts val="0"/>
              </a:spcAft>
              <a:buClr>
                <a:srgbClr val="F9F9F9"/>
              </a:buClr>
              <a:buSzPts val="156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ct val="1000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Exposure may not mean sickness</a:t>
            </a:r>
            <a:r>
              <a:rPr b="1" i="0" lang="en-US" sz="4100" u="none" cap="none" strike="noStrike">
                <a:solidFill>
                  <a:srgbClr val="ABABAB"/>
                </a:solidFill>
                <a:latin typeface="Lucida Sans"/>
                <a:ea typeface="Lucida Sans"/>
                <a:cs typeface="Lucida Sans"/>
                <a:sym typeface="Lucida Sans"/>
              </a:rPr>
              <a:t>	</a:t>
            </a:r>
            <a:endParaRPr b="1" i="0" sz="4100" u="none" cap="none" strike="noStrike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5" name="Google Shape;115;p18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Even if you are exposed to a BBP, you may not get sick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Your risk of becoming sick is based on the amount of pathogen in the blood that entered your body and your body’s ability to fight the pathogen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There are treatments that can decrease your risk of sickness even after exposure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ct val="1000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Make a PACT, Know How to Act</a:t>
            </a:r>
            <a:r>
              <a:rPr b="1" i="0" lang="en-US" sz="4100" u="none" cap="none" strike="noStrike">
                <a:solidFill>
                  <a:srgbClr val="ABABAB"/>
                </a:solidFill>
                <a:latin typeface="Lucida Sans"/>
                <a:ea typeface="Lucida Sans"/>
                <a:cs typeface="Lucida Sans"/>
                <a:sym typeface="Lucida Sans"/>
              </a:rPr>
              <a:t>	</a:t>
            </a:r>
            <a:endParaRPr b="1" i="0" sz="4100" u="none" cap="none" strike="noStrike">
              <a:solidFill>
                <a:srgbClr val="ABABA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best way to keep from becoming sick after exposure to BBP is to protect yourself from blood or blood-containing materials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you come in contact with blood, there are certain actions you must take to try to stay safe</a:t>
            </a:r>
            <a:endParaRPr/>
          </a:p>
          <a:p>
            <a:pPr indent="-295592" lvl="0" marL="547688" marR="0" rtl="0" algn="l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P.A.C.T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1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P 	PROTECT </a:t>
            </a: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yourself from blood or blood-	     	               containing materials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1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A	ACT </a:t>
            </a: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quickly and safety</a:t>
            </a:r>
            <a:endParaRPr/>
          </a:p>
          <a:p>
            <a:pPr indent="-29559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1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	CLEAN </a:t>
            </a: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the area </a:t>
            </a:r>
            <a:endParaRPr/>
          </a:p>
          <a:p>
            <a:pPr indent="-29559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1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	TELL </a:t>
            </a: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your supervisor about the incident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Make a PACT:     PROTECT 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228600" y="1600200"/>
            <a:ext cx="88392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🗉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you must help someone who is bleeding or if you must be around blood or blood-containing materials, there are things you should wear to protect yourself.  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None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-  These personal protective equipment may include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Gloves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Face shield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Goggles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Gown, apron or lab coat</a:t>
            </a:r>
            <a:endParaRPr/>
          </a:p>
          <a:p>
            <a:pPr indent="-282574" lvl="1" marL="8683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</a:pPr>
            <a:r>
              <a:rPr b="0" i="0" lang="en-US" sz="2400" u="none" cap="none" strike="noStrik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Cap or hood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idx="4294967295"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D5F"/>
              </a:buClr>
              <a:buSzPts val="4100"/>
              <a:buFont typeface="Lucida Sans"/>
              <a:buNone/>
            </a:pPr>
            <a:r>
              <a:rPr b="1" i="0" lang="en-US" sz="4100" u="none" cap="none" strike="noStrike">
                <a:solidFill>
                  <a:srgbClr val="FFDD5F"/>
                </a:solidFill>
                <a:latin typeface="Lucida Sans"/>
                <a:ea typeface="Lucida Sans"/>
                <a:cs typeface="Lucida Sans"/>
                <a:sym typeface="Lucida Sans"/>
              </a:rPr>
              <a:t>HANDWASHING</a:t>
            </a:r>
            <a:endParaRPr b="1" i="0" sz="4100" u="none" cap="none" strike="noStrike">
              <a:solidFill>
                <a:srgbClr val="FFDD5F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1162" lvl="0" marL="5476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We use our hands to do many things, so they are the most likely areas to be exposed to blood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This makes washing your hands with soap and large amounts of water the single most effective form of protection for you</a:t>
            </a:r>
            <a:endParaRPr/>
          </a:p>
          <a:p>
            <a:pPr indent="-411162" lvl="0" marL="547687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</a:pPr>
            <a:r>
              <a:rPr b="0" i="0" lang="en-US" sz="2800" u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If you wash your hands correctly after contact with blood, you greatly reduce your chance of becoming sick or spreading germs to others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pex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Apex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