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341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37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7c0b09b8_8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7c0b09b8_8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43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7c0b09b8_7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17c0b09b8_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1725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75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056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7c0b09b8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17c0b09b8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295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681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02e0c08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02e0c08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890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87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3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Brickwork-HD-R1a.jp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1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63" y="0"/>
                  </a:moveTo>
                  <a:lnTo>
                    <a:pt x="120000" y="120000"/>
                  </a:lnTo>
                  <a:lnTo>
                    <a:pt x="0" y="119841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B2600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F8CC9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school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685800" y="192625"/>
            <a:ext cx="103968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Impact"/>
              <a:buNone/>
            </a:pPr>
            <a:r>
              <a:rPr lang="en-US" sz="3600"/>
              <a:t> WELCOME BACK FROM OUR </a:t>
            </a: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ADMINISTRATIVE TEAM</a:t>
            </a:r>
            <a:endParaRPr sz="36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685800" y="887850"/>
            <a:ext cx="50886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High School Administration</a:t>
            </a:r>
            <a:endParaRPr sz="1800"/>
          </a:p>
          <a:p>
            <a:pPr marL="457200" marR="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HIGH SCHOOL PRINCIPAL- LINDA SIMMON</a:t>
            </a:r>
            <a:r>
              <a:rPr lang="en-US" sz="1800"/>
              <a:t>S </a:t>
            </a:r>
            <a:endParaRPr sz="1800"/>
          </a:p>
          <a:p>
            <a:pPr marL="457200" marR="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mpact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VICE PRINCIPAL- JARED FOWLER</a:t>
            </a:r>
            <a:endParaRPr sz="1800"/>
          </a:p>
          <a:p>
            <a:pPr marL="457200" marR="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mpact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ATHLETIC DIRECTOR- MICHAEL SCUILLA 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District Administration</a:t>
            </a:r>
            <a:endParaRPr sz="1800"/>
          </a:p>
          <a:p>
            <a:pPr marL="228600" marR="0" lvl="0" indent="-133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1700"/>
              <a:t>     </a:t>
            </a:r>
            <a:r>
              <a:rPr lang="en-US" sz="17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DIRECTOR OF CURRICULUM- NICOLE DE BONIS</a:t>
            </a:r>
            <a:endParaRPr sz="1700"/>
          </a:p>
          <a:p>
            <a:pPr marL="228600" marR="0" lvl="0" indent="-133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1700"/>
              <a:t>     DIRECTOR OF GUIDANCE-</a:t>
            </a:r>
            <a:r>
              <a:rPr lang="en-US" sz="1800"/>
              <a:t>VINCENZO BARCHINI</a:t>
            </a:r>
            <a:endParaRPr sz="1700"/>
          </a:p>
          <a:p>
            <a:pPr marL="228600" lvl="0" indent="-1333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1700"/>
              <a:t>     SUPERVISOR OF SPEC. ED. - CAMILE CABEZAS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 </a:t>
            </a:r>
            <a:endParaRPr sz="1800"/>
          </a:p>
        </p:txBody>
      </p:sp>
      <p:pic>
        <p:nvPicPr>
          <p:cNvPr id="150" name="Google Shape;150;p19" descr="Back To School, Classroom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3250" y="1485050"/>
            <a:ext cx="4880849" cy="375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0" cy="33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i="1" u="sng"/>
              <a:t>THANK YOU FOR YOUR RESILIENCE!</a:t>
            </a:r>
            <a:endParaRPr sz="3200" b="1" i="1" u="sng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i="1" u="sng"/>
              <a:t>TOGETHER LET’S BUILD BACK OUR RIGOR!</a:t>
            </a:r>
            <a:endParaRPr sz="3200" b="1" i="1" u="sng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i="1" u="sng"/>
              <a:t>TAKE THE TIME TO DEVELOP RELATIONSHIPS!</a:t>
            </a:r>
            <a:endParaRPr sz="3200" b="1" i="1" u="sng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i="1" u="sng"/>
              <a:t>MAKE EVERY MOMENT COUNT!</a:t>
            </a:r>
            <a:endParaRPr sz="3200" b="1" i="1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b="1" i="1" u="sng">
                <a:solidFill>
                  <a:schemeClr val="dk1"/>
                </a:solidFill>
                <a:highlight>
                  <a:srgbClr val="FF9900"/>
                </a:highlight>
              </a:rPr>
              <a:t>WE ARE AVIATORS!</a:t>
            </a:r>
            <a:endParaRPr sz="7600">
              <a:highlight>
                <a:srgbClr val="FF99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Impact"/>
              <a:buNone/>
            </a:pPr>
            <a:r>
              <a:rPr lang="en-US" sz="486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COMMUNICATION BETWEEN SCHOOL AND HOME</a:t>
            </a:r>
            <a:endParaRPr sz="486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685800" y="1973325"/>
            <a:ext cx="103947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139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HASBROUCK HEIGHTS DISTRICT WEBSITE:</a:t>
            </a:r>
            <a:r>
              <a:rPr lang="en-US" sz="3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3000" b="0" i="0" u="sng" strike="noStrike" cap="none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3"/>
              </a:rPr>
              <a:t>WWW.HHSCHOOLS.ORG</a:t>
            </a:r>
            <a:r>
              <a:rPr lang="en-US" sz="3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3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228600" marR="0" lvl="0" indent="-1397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/>
              <a:t>PARENT/</a:t>
            </a: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STUDENT HANDBOOKS/COURSE OFFER</a:t>
            </a:r>
            <a:r>
              <a:rPr lang="en-US" sz="1800"/>
              <a:t>INGS</a:t>
            </a:r>
            <a:endParaRPr sz="1800"/>
          </a:p>
          <a:p>
            <a:pPr marL="228600" marR="0" lvl="0" indent="-1397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/>
              <a:t>NEWSLETTERS</a:t>
            </a:r>
            <a:endParaRPr sz="1800"/>
          </a:p>
          <a:p>
            <a:pPr marL="228600" marR="0" lvl="0" indent="-1397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STAFF EMAILS / SCHOOL EMAILS</a:t>
            </a:r>
            <a:endParaRPr sz="1800"/>
          </a:p>
          <a:p>
            <a:pPr marL="228600" marR="0" lvl="0" indent="-1397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/>
              <a:t>PARENT SURVEYS</a:t>
            </a:r>
            <a:endParaRPr sz="1800"/>
          </a:p>
          <a:p>
            <a:pPr marL="228600" marR="0" lvl="0" indent="-1397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/>
              <a:t>BBCOM</a:t>
            </a: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1800"/>
          </a:p>
          <a:p>
            <a:pPr marL="228600" marR="0" lvl="0" indent="-1397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PARENT MEETINGS/</a:t>
            </a:r>
            <a:r>
              <a:rPr lang="en-US" sz="1800"/>
              <a:t>WORKSHOPS</a:t>
            </a:r>
            <a:endParaRPr sz="1800"/>
          </a:p>
          <a:p>
            <a:pPr marL="228600" marR="0" lvl="0" indent="-25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Impact"/>
              <a:buNone/>
            </a:pPr>
            <a:r>
              <a:rPr lang="en-US"/>
              <a:t>9th GRADE </a:t>
            </a: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ACADEMIC REPORTING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685800" y="1843800"/>
            <a:ext cx="5088600" cy="3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pact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GENESIS (CHECK DAILY)</a:t>
            </a:r>
            <a:endParaRPr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UNDER 65 EMAIL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mpact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FOUR REPORT CARDS</a:t>
            </a:r>
            <a:endParaRPr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PSAT ASSESSMENT 9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MIDYEAR ASSESSMENT RESULTS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END OF YEAR ASSESSMENT RESULTS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NJSLA 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INTERNAL ASSESSMENTS (IXL / LINKIT)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684713" y="61675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ATTENDANCE</a:t>
            </a:r>
            <a:r>
              <a:rPr lang="en-US"/>
              <a:t>-</a:t>
            </a: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/>
              <a:t>DR. FOWLER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685801" y="1837765"/>
            <a:ext cx="10394700" cy="3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139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CLASSES START AT 7:55 AM AND END AT 2:39PM </a:t>
            </a:r>
            <a:r>
              <a:rPr lang="en-US" sz="1800"/>
              <a:t>(ZERO PERIOD BAND)</a:t>
            </a:r>
            <a:endParaRPr sz="1800"/>
          </a:p>
          <a:p>
            <a:pPr marL="228600" marR="0" lvl="0" indent="-1397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STUDENTS SHOULD BE IN THE CLASSROOM WHEN THE HOMEROOM BELL RINGS</a:t>
            </a:r>
            <a:endParaRPr sz="1800"/>
          </a:p>
          <a:p>
            <a:pPr marL="228600" marR="0" lvl="0" indent="-1397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WHEN A STUDENT COMES IN LATE, THEY SHOULD REPORT TO THE FRONT DESK FOR A PASS AND THEN BRING IT TO THE MAIN OFFICE</a:t>
            </a:r>
            <a:endParaRPr sz="1800"/>
          </a:p>
          <a:p>
            <a:pPr marL="228600" marR="0" lvl="0" indent="-1397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TEACHERS CAN ASSIGN DETENTION FOR LATENESS</a:t>
            </a:r>
            <a:endParaRPr sz="1800"/>
          </a:p>
          <a:p>
            <a:pPr marL="228600" marR="0" lvl="0" indent="-1397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EXCESSIVE TARDIES WILL RESULT IN CENTRAL AND SATURDAY SCHOOL DETENTIONS</a:t>
            </a:r>
            <a:endParaRPr sz="1800"/>
          </a:p>
          <a:p>
            <a:pPr marL="228600" marR="0" lvl="0" indent="-1397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EXCEEDING </a:t>
            </a:r>
            <a:r>
              <a:rPr lang="en-US" sz="1800"/>
              <a:t>15</a:t>
            </a: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TARDIES FOR THE YEAR MAY RESULT IN LOSS OF CREDIT FOR 1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ST</a:t>
            </a: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PERIOD</a:t>
            </a:r>
            <a:endParaRPr sz="1800"/>
          </a:p>
          <a:p>
            <a:pPr marL="228600" marR="0" lvl="0" indent="-1397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EXCEEDING 1</a:t>
            </a:r>
            <a:r>
              <a:rPr lang="en-US" sz="1800"/>
              <a:t>5</a:t>
            </a: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UNEXCUSED ABSENCES MAY RESULT IN LOSS OF ALL COURSE CREDIT AND RETENTION</a:t>
            </a:r>
            <a:endParaRPr sz="1800"/>
          </a:p>
          <a:p>
            <a:pPr marL="228600" marR="0" lvl="0" indent="-25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1" y="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Impact"/>
              <a:buNone/>
            </a:pPr>
            <a:r>
              <a:rPr lang="en-US" sz="3600"/>
              <a:t>CODE OF STUDENT CONDUCT- DR. FOWLER</a:t>
            </a:r>
            <a:endParaRPr sz="36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0" y="882125"/>
            <a:ext cx="10174500" cy="4933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mpact"/>
                <a:ea typeface="Impact"/>
                <a:cs typeface="Impact"/>
                <a:sym typeface="Impact"/>
              </a:rPr>
              <a:t>HIB POLICY</a:t>
            </a:r>
            <a:endParaRPr sz="32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mpact"/>
                <a:ea typeface="Impact"/>
                <a:cs typeface="Impact"/>
                <a:sym typeface="Impact"/>
              </a:rPr>
              <a:t>VAPING</a:t>
            </a:r>
            <a:endParaRPr sz="3200">
              <a:latin typeface="Impact"/>
              <a:ea typeface="Impact"/>
              <a:cs typeface="Impact"/>
              <a:sym typeface="Impact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Impact"/>
              <a:buChar char="●"/>
            </a:pPr>
            <a:r>
              <a:rPr lang="en-US" sz="2100">
                <a:latin typeface="Impact"/>
                <a:ea typeface="Impact"/>
                <a:cs typeface="Impact"/>
                <a:sym typeface="Impact"/>
              </a:rPr>
              <a:t>Out of School Suspension-2 Days</a:t>
            </a:r>
            <a:endParaRPr sz="2100">
              <a:latin typeface="Impact"/>
              <a:ea typeface="Impact"/>
              <a:cs typeface="Impact"/>
              <a:sym typeface="Impact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Impact"/>
              <a:buChar char="●"/>
            </a:pPr>
            <a:r>
              <a:rPr lang="en-US" sz="2100">
                <a:latin typeface="Impact"/>
                <a:ea typeface="Impact"/>
                <a:cs typeface="Impact"/>
                <a:sym typeface="Impact"/>
              </a:rPr>
              <a:t>In School Suspension-1 Day</a:t>
            </a:r>
            <a:endParaRPr sz="2100">
              <a:latin typeface="Impact"/>
              <a:ea typeface="Impact"/>
              <a:cs typeface="Impact"/>
              <a:sym typeface="Impact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Impact"/>
              <a:buChar char="●"/>
            </a:pPr>
            <a:r>
              <a:rPr lang="en-US" sz="2100">
                <a:latin typeface="Impact"/>
                <a:ea typeface="Impact"/>
                <a:cs typeface="Impact"/>
                <a:sym typeface="Impact"/>
              </a:rPr>
              <a:t>Mandatory Drug Test</a:t>
            </a:r>
            <a:endParaRPr sz="21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Impact"/>
                <a:ea typeface="Impact"/>
                <a:cs typeface="Impact"/>
                <a:sym typeface="Impact"/>
              </a:rPr>
              <a:t>VANDALISM</a:t>
            </a:r>
            <a:endParaRPr sz="3200">
              <a:latin typeface="Impact"/>
              <a:ea typeface="Impact"/>
              <a:cs typeface="Impact"/>
              <a:sym typeface="Impact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Impact"/>
              <a:buChar char="●"/>
            </a:pPr>
            <a:r>
              <a:rPr lang="en-US" sz="2100">
                <a:latin typeface="Impact"/>
                <a:ea typeface="Impact"/>
                <a:cs typeface="Impact"/>
                <a:sym typeface="Impact"/>
              </a:rPr>
              <a:t>1st Offense-1-2 Days Out of School Suspension</a:t>
            </a:r>
            <a:endParaRPr sz="2100">
              <a:latin typeface="Impact"/>
              <a:ea typeface="Impact"/>
              <a:cs typeface="Impact"/>
              <a:sym typeface="Impact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Impact"/>
              <a:buChar char="●"/>
            </a:pPr>
            <a:r>
              <a:rPr lang="en-US" sz="2100">
                <a:latin typeface="Impact"/>
                <a:ea typeface="Impact"/>
                <a:cs typeface="Impact"/>
                <a:sym typeface="Impact"/>
              </a:rPr>
              <a:t>2nd Offense- 2-4 Days Out of School Suspension</a:t>
            </a:r>
            <a:endParaRPr sz="2100">
              <a:latin typeface="Impact"/>
              <a:ea typeface="Impact"/>
              <a:cs typeface="Impact"/>
              <a:sym typeface="Impact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Impact"/>
              <a:buChar char="○"/>
            </a:pPr>
            <a:r>
              <a:rPr lang="en-US" sz="2100">
                <a:latin typeface="Impact"/>
                <a:ea typeface="Impact"/>
                <a:cs typeface="Impact"/>
                <a:sym typeface="Impact"/>
              </a:rPr>
              <a:t>Police Notification, possible charges, restoration at cost to the parent(s)</a:t>
            </a:r>
            <a:endParaRPr sz="2100">
              <a:latin typeface="Impact"/>
              <a:ea typeface="Impact"/>
              <a:cs typeface="Impact"/>
              <a:sym typeface="Impac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Impact"/>
                <a:ea typeface="Impact"/>
                <a:cs typeface="Impact"/>
                <a:sym typeface="Impact"/>
              </a:rPr>
              <a:t>Refer to the Parent/Student Handbook for a more detailed description. </a:t>
            </a:r>
            <a:endParaRPr sz="26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DRESS CODE-D</a:t>
            </a:r>
            <a:r>
              <a:rPr lang="en-US"/>
              <a:t>R. FOWLER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103947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1966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Impact"/>
              <a:buChar char="•"/>
            </a:pPr>
            <a:r>
              <a:rPr lang="en-US" sz="1700" i="0" u="none" strike="noStrike" cap="none">
                <a:solidFill>
                  <a:schemeClr val="dk1"/>
                </a:solidFill>
              </a:rPr>
              <a:t>STUDENT ATTIRE SHALL BE NEAT AND CLEAN. CLOTHING SHALL COVER THE TORSO AND LEGS TO MID-THIGH.</a:t>
            </a:r>
            <a:endParaRPr sz="1700"/>
          </a:p>
          <a:p>
            <a:pPr marL="228600" marR="0" lvl="0" indent="-196646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Impact"/>
              <a:buChar char="•"/>
            </a:pPr>
            <a:r>
              <a:rPr lang="en-US" sz="1700" i="0" u="none" strike="noStrike" cap="none">
                <a:solidFill>
                  <a:schemeClr val="dk1"/>
                </a:solidFill>
              </a:rPr>
              <a:t>CLOTHING SHALL NOT BE TRANSPARENT, DISTRACTING, OR DISRUPTIVE TO THE SCHOOL ENVIRONMENT.</a:t>
            </a:r>
            <a:endParaRPr sz="1700"/>
          </a:p>
          <a:p>
            <a:pPr marL="228600" marR="0" lvl="0" indent="-196646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Impact"/>
              <a:buChar char="•"/>
            </a:pPr>
            <a:r>
              <a:rPr lang="en-US" sz="1700" i="0" u="none" strike="noStrike" cap="none">
                <a:solidFill>
                  <a:schemeClr val="dk1"/>
                </a:solidFill>
              </a:rPr>
              <a:t>TANK TOPS, HALTERS, TUBE TOPS, AND BATHING SUITS ARE NOT PERMITTED. SWEATSHIRTS, WARM-UP AND T-SHIRTS ARE PERMITTED, IF THEY ARE NOT TORN AND IF THEY ARE NOT CUT, TIED OR HEMMED TO EXPOSE THE MIDRIFF. NO EXPOSURE OF UNDERGARMENTS OR BUTTOCKS.</a:t>
            </a:r>
            <a:endParaRPr sz="1700"/>
          </a:p>
          <a:p>
            <a:pPr marL="228600" marR="0" lvl="0" indent="-196646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Impact"/>
              <a:buChar char="•"/>
            </a:pPr>
            <a:r>
              <a:rPr lang="en-US" sz="1700" i="0" u="none" strike="noStrike" cap="none">
                <a:solidFill>
                  <a:schemeClr val="dk1"/>
                </a:solidFill>
              </a:rPr>
              <a:t>FOOTWEAR IS REQUIRED. FLIP-FLOPS ARE NOT PERMITTED.</a:t>
            </a:r>
            <a:endParaRPr sz="1700"/>
          </a:p>
          <a:p>
            <a:pPr marL="228600" marR="0" lvl="0" indent="-196646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Impact"/>
              <a:buChar char="•"/>
            </a:pPr>
            <a:r>
              <a:rPr lang="en-US" sz="1700" i="0" u="none" strike="noStrike" cap="none">
                <a:solidFill>
                  <a:schemeClr val="dk1"/>
                </a:solidFill>
              </a:rPr>
              <a:t>EXCEPT FOR RELIGIOUS AND/OR CULTURAL PURPOSES, HEAD COVERINGS MAY NOT BE WORN IN SCHOOL.</a:t>
            </a:r>
            <a:endParaRPr sz="1700"/>
          </a:p>
          <a:p>
            <a:pPr marL="228600" marR="0" lvl="0" indent="-196646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Impact"/>
              <a:buChar char="•"/>
            </a:pPr>
            <a:r>
              <a:rPr lang="en-US" sz="1700" i="0" u="none" strike="noStrike" cap="none">
                <a:solidFill>
                  <a:schemeClr val="dk1"/>
                </a:solidFill>
              </a:rPr>
              <a:t>STUDENTS ATTENDING ANY SCHOOL FUNCTIONS, DURING SCHOOL HOURS, WILL NOT BE PERMITTED TO PARTICIPATE UNLESS THEY ARE ATTIRED IN CONFORMITY WITH THIS POLICY.</a:t>
            </a:r>
            <a:endParaRPr sz="1700"/>
          </a:p>
          <a:p>
            <a:pPr marL="228600" marR="0" lvl="0" indent="-13208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Athletics-Mr. Scuilla </a:t>
            </a:r>
            <a:endParaRPr sz="4800"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609775" y="1328175"/>
            <a:ext cx="10470600" cy="4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200"/>
              <a:buChar char="●"/>
            </a:pPr>
            <a:r>
              <a:rPr lang="en-US" sz="3000"/>
              <a:t>Sports - online registration, sports physicals</a:t>
            </a:r>
            <a:endParaRPr sz="3000"/>
          </a:p>
          <a:p>
            <a:pPr marL="457200" lvl="0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3500"/>
              <a:t>T</a:t>
            </a:r>
            <a:r>
              <a:rPr lang="en-US" sz="3000"/>
              <a:t>o Build School Spirit</a:t>
            </a:r>
            <a:endParaRPr sz="3000"/>
          </a:p>
          <a:p>
            <a:pPr marL="914400" lvl="1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</a:pPr>
            <a:r>
              <a:rPr lang="en-US" sz="3000"/>
              <a:t>Multiple Clubs for School Engagement</a:t>
            </a:r>
            <a:endParaRPr sz="3000"/>
          </a:p>
          <a:p>
            <a:pPr marL="914400" lvl="1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</a:pPr>
            <a:r>
              <a:rPr lang="en-US" sz="3000"/>
              <a:t>Spirit Fridays</a:t>
            </a:r>
            <a:endParaRPr sz="3000"/>
          </a:p>
          <a:p>
            <a:pPr marL="914400" lvl="1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</a:pPr>
            <a:r>
              <a:rPr lang="en-US" sz="3000"/>
              <a:t>Pep Rallies spotlighting our sports/band/cheerleaders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BE A MEMBER OF OUR TEAM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533400" y="1261782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ENCOURAGE YOUR CHILD TO TAKE ADVANTAGE OF ALL THE INCREDIBLE OPPORTUNITIES THAT HEIGHTS HAS TO OFFER. (</a:t>
            </a:r>
            <a:r>
              <a:rPr lang="en-US"/>
              <a:t>HONORS</a:t>
            </a: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/AP COURSES, DUAL ENROLLMENT COURSES,</a:t>
            </a:r>
            <a:r>
              <a:rPr lang="en-US"/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CLUBS, SPORTS, ETC…..)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BE INVOLVED IN YOUR CHILD’S EDUCATION (PTSA, BOOK FAIR, (PLAYS, BAND PERFORMANCES, SPORTING EVENTS ETC…..)</a:t>
            </a:r>
            <a:endParaRPr/>
          </a:p>
          <a:p>
            <a: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1" name="Google Shape;211;p29" descr="C:\Users\simmonsl\AppData\Local\Microsoft\Windows\Temporary Internet Files\Content.IE5\2TRSI13A\MP900430667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9200" y="3344250"/>
            <a:ext cx="4274100" cy="22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520</Words>
  <Application>Microsoft Office PowerPoint</Application>
  <PresentationFormat>Widescreen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 WELCOME BACK FROM OUR ADMINISTRATIVE TEAM</vt:lpstr>
      <vt:lpstr>WE ARE AVIATORS!</vt:lpstr>
      <vt:lpstr>COMMUNICATION BETWEEN SCHOOL AND HOME</vt:lpstr>
      <vt:lpstr>9th GRADE ACADEMIC REPORTING</vt:lpstr>
      <vt:lpstr>ATTENDANCE- DR. FOWLER</vt:lpstr>
      <vt:lpstr>CODE OF STUDENT CONDUCT- DR. FOWLER</vt:lpstr>
      <vt:lpstr>DRESS CODE-DR. FOWLER</vt:lpstr>
      <vt:lpstr>Athletics-Mr. Scuilla </vt:lpstr>
      <vt:lpstr>BE A MEMBER OF OUR TEAM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FROM OUR ADMINISTRATIVE TEAM</dc:title>
  <dc:creator>Jared Fowler</dc:creator>
  <cp:lastModifiedBy>Jared Fowler</cp:lastModifiedBy>
  <cp:revision>2</cp:revision>
  <dcterms:modified xsi:type="dcterms:W3CDTF">2021-09-22T16:13:32Z</dcterms:modified>
</cp:coreProperties>
</file>